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9" r:id="rId3"/>
    <p:sldId id="257" r:id="rId4"/>
    <p:sldId id="258" r:id="rId5"/>
    <p:sldId id="259" r:id="rId6"/>
    <p:sldId id="261" r:id="rId7"/>
    <p:sldId id="262" r:id="rId8"/>
    <p:sldId id="260" r:id="rId9"/>
    <p:sldId id="263" r:id="rId10"/>
    <p:sldId id="264" r:id="rId11"/>
    <p:sldId id="268" r:id="rId12"/>
    <p:sldId id="267" r:id="rId13"/>
    <p:sldId id="265" r:id="rId14"/>
    <p:sldId id="266"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93" d="100"/>
          <a:sy n="93" d="100"/>
        </p:scale>
        <p:origin x="91"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dirty="0"/>
              <a:t>Click to edit Master title style</a:t>
            </a:r>
          </a:p>
        </p:txBody>
      </p:sp>
      <p:sp>
        <p:nvSpPr>
          <p:cNvPr id="3" name="Subtitle 2"/>
          <p:cNvSpPr>
            <a:spLocks noGrp="1"/>
          </p:cNvSpPr>
          <p:nvPr>
            <p:ph type="subTitle" idx="1" hasCustomPrompt="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9AB3A824-1A51-4B26-AD58-A6D8E14F6C04}" type="datetimeFigureOut">
              <a:rPr lang="en-US" dirty="0"/>
              <a:t>2/22/2024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‹N›</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7D162C4-EDD9-4389-A98B-B87ECEA2A816}" type="datetimeFigureOut">
              <a:rPr lang="en-US" dirty="0"/>
              <a:t>2/22/2024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dirty="0"/>
              <a:t>Click to edit Master title style</a:t>
            </a:r>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2/22/2024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dirty="0"/>
              <a:t>Click to edit Master title style</a:t>
            </a:r>
          </a:p>
        </p:txBody>
      </p:sp>
      <p:sp>
        <p:nvSpPr>
          <p:cNvPr id="3" name="Content Placeholder 2"/>
          <p:cNvSpPr>
            <a:spLocks noGrp="1"/>
          </p:cNvSpPr>
          <p:nvPr>
            <p:ph sz="half" idx="1"/>
          </p:nvPr>
        </p:nvSpPr>
        <p:spPr>
          <a:xfrm>
            <a:off x="2605374" y="2052116"/>
            <a:ext cx="3891960" cy="399782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66636" y="2052114"/>
            <a:ext cx="3894222" cy="399782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A954B2F-12DE-47F5-8894-472B206D2E1E}" type="datetimeFigureOut">
              <a:rPr lang="en-US" dirty="0"/>
              <a:t>2/22/2024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dirty="0"/>
              <a:t>Click to edit Master title style</a:t>
            </a:r>
          </a:p>
        </p:txBody>
      </p:sp>
      <p:sp>
        <p:nvSpPr>
          <p:cNvPr id="3" name="Text Placeholder 2"/>
          <p:cNvSpPr>
            <a:spLocks noGrp="1"/>
          </p:cNvSpPr>
          <p:nvPr>
            <p:ph type="body" idx="1" hasCustomPrompt="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3F30E46F-7819-4ACF-B48B-48222C2ACC88}" type="datetimeFigureOut">
              <a:rPr lang="en-US" dirty="0"/>
              <a:t>2/22/2024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1FAF3416-4057-4DAA-829D-4CA07428D088}" type="datetimeFigureOut">
              <a:rPr lang="en-US" dirty="0"/>
              <a:t>2/22/2024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2/22/2024</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dirty="0"/>
              <a:t>Click to edit Master title style</a:t>
            </a:r>
          </a:p>
        </p:txBody>
      </p:sp>
      <p:sp>
        <p:nvSpPr>
          <p:cNvPr id="3" name="Content Placeholder 2"/>
          <p:cNvSpPr>
            <a:spLocks noGrp="1"/>
          </p:cNvSpPr>
          <p:nvPr>
            <p:ph idx="1"/>
          </p:nvPr>
        </p:nvSpPr>
        <p:spPr>
          <a:xfrm>
            <a:off x="5120154" y="805818"/>
            <a:ext cx="5446278" cy="5244126"/>
          </a:xfrm>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2/22/2024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dirty="0"/>
              <a:t>Click to edit Master title style</a:t>
            </a:r>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2/22/2024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857E33E-8B18-4087-B112-809917729534}" type="datetimeFigureOut">
              <a:rPr lang="en-US" dirty="0"/>
              <a:t>2/22/2024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dirty="0"/>
              <a:t>Click to edit Master title style</a:t>
            </a:r>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FFE419-2371-464F-8239-3959401C3561}" type="datetimeFigureOut">
              <a:rPr lang="en-US" dirty="0"/>
              <a:t>2/22/2024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2/22/2024</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t>‹N›</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805" indent="-344805"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655" indent="-338455"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9205" indent="-344805"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10055" indent="-338455"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605" indent="-344805"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870" indent="-338455"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455"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050" indent="-338455"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775" indent="-338455"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325245" y="871220"/>
            <a:ext cx="7289800" cy="5005070"/>
          </a:xfrm>
        </p:spPr>
        <p:txBody>
          <a:bodyPr>
            <a:normAutofit/>
          </a:bodyPr>
          <a:lstStyle/>
          <a:p>
            <a:pPr algn="ctr"/>
            <a:r>
              <a:rPr lang="de-DE" dirty="0">
                <a:cs typeface="Arial" panose="020B0604020202020204"/>
              </a:rPr>
              <a:t>La </a:t>
            </a:r>
            <a:r>
              <a:rPr lang="de-DE" dirty="0" err="1">
                <a:cs typeface="Arial" panose="020B0604020202020204"/>
              </a:rPr>
              <a:t>comunicazione</a:t>
            </a:r>
            <a:r>
              <a:rPr lang="de-DE" dirty="0">
                <a:cs typeface="Arial" panose="020B0604020202020204"/>
              </a:rPr>
              <a:t> </a:t>
            </a:r>
            <a:br>
              <a:rPr lang="de-DE" dirty="0">
                <a:cs typeface="Arial" panose="020B0604020202020204"/>
              </a:rPr>
            </a:br>
            <a:r>
              <a:rPr lang="de-DE" dirty="0">
                <a:cs typeface="Arial" panose="020B0604020202020204"/>
              </a:rPr>
              <a:t>a </a:t>
            </a:r>
            <a:r>
              <a:rPr lang="de-DE" dirty="0" err="1">
                <a:cs typeface="Arial" panose="020B0604020202020204"/>
              </a:rPr>
              <a:t>supporto</a:t>
            </a:r>
            <a:r>
              <a:rPr lang="de-DE" dirty="0">
                <a:cs typeface="Arial" panose="020B0604020202020204"/>
              </a:rPr>
              <a:t> della </a:t>
            </a:r>
            <a:r>
              <a:rPr lang="de-DE" dirty="0" err="1">
                <a:cs typeface="Arial" panose="020B0604020202020204"/>
              </a:rPr>
              <a:t>relazione</a:t>
            </a:r>
            <a:br>
              <a:rPr lang="de-DE" dirty="0" err="1">
                <a:cs typeface="Arial" panose="020B0604020202020204"/>
              </a:rPr>
            </a:br>
            <a:br>
              <a:rPr lang="de-DE" dirty="0" err="1">
                <a:cs typeface="Arial" panose="020B0604020202020204"/>
              </a:rPr>
            </a:br>
            <a:r>
              <a:rPr lang="it-IT" altLang="de-DE" sz="4000" dirty="0" err="1">
                <a:cs typeface="Arial" panose="020B0604020202020204"/>
              </a:rPr>
              <a:t>Scuola genitori </a:t>
            </a:r>
            <a:br>
              <a:rPr lang="it-IT" altLang="de-DE" sz="4000" dirty="0" err="1">
                <a:cs typeface="Arial" panose="020B0604020202020204"/>
              </a:rPr>
            </a:br>
            <a:r>
              <a:rPr lang="it-IT" altLang="de-DE" sz="4000" dirty="0" err="1">
                <a:cs typeface="Arial" panose="020B0604020202020204"/>
              </a:rPr>
              <a:t>IC Moisè Loria</a:t>
            </a:r>
          </a:p>
        </p:txBody>
      </p:sp>
      <p:sp>
        <p:nvSpPr>
          <p:cNvPr id="3" name="Sottotitolo 2"/>
          <p:cNvSpPr>
            <a:spLocks noGrp="1"/>
          </p:cNvSpPr>
          <p:nvPr>
            <p:ph type="subTitle" idx="1"/>
          </p:nvPr>
        </p:nvSpPr>
        <p:spPr>
          <a:xfrm>
            <a:off x="1624965" y="5914390"/>
            <a:ext cx="5904865" cy="588645"/>
          </a:xfrm>
        </p:spPr>
        <p:txBody>
          <a:bodyPr/>
          <a:lstStyle/>
          <a:p>
            <a:pPr algn="ctr"/>
            <a:r>
              <a:rPr lang="de-DE" sz="2400" b="1" dirty="0">
                <a:cs typeface="Arial" panose="020B0604020202020204"/>
              </a:rPr>
              <a:t>Monica </a:t>
            </a:r>
            <a:r>
              <a:rPr lang="de-DE" sz="2400" b="1" dirty="0" err="1">
                <a:cs typeface="Arial" panose="020B0604020202020204"/>
              </a:rPr>
              <a:t>Teruzzi</a:t>
            </a:r>
            <a:r>
              <a:rPr lang="de-DE" sz="2400" b="1" dirty="0">
                <a:cs typeface="Arial" panose="020B0604020202020204"/>
              </a:rPr>
              <a:t> e Claudia Agostini</a:t>
            </a:r>
            <a:r>
              <a:rPr lang="de-DE" b="1" dirty="0">
                <a:cs typeface="Arial" panose="020B0604020202020204"/>
              </a:rPr>
              <a:t> </a:t>
            </a:r>
            <a:endParaRPr lang="de-DE"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45879" y="2603978"/>
            <a:ext cx="8700242" cy="3997828"/>
          </a:xfrm>
        </p:spPr>
        <p:txBody>
          <a:bodyPr/>
          <a:lstStyle/>
          <a:p>
            <a:pPr marL="0" indent="0" algn="ctr">
              <a:buNone/>
            </a:pPr>
            <a:r>
              <a:rPr lang="it-IT" dirty="0"/>
              <a:t>“Le parole non hanno lo stesso significato per tutti.         </a:t>
            </a:r>
          </a:p>
          <a:p>
            <a:pPr marL="0" indent="0" algn="ctr">
              <a:buNone/>
            </a:pPr>
            <a:r>
              <a:rPr lang="it-IT" dirty="0"/>
              <a:t>Non producono la stessa eco,  non generano le medesime emozioni in ciascuno di noi.   E’ difficile comunicare.”</a:t>
            </a:r>
          </a:p>
          <a:p>
            <a:pPr marL="0" indent="0" algn="ctr">
              <a:buNone/>
            </a:pPr>
            <a:r>
              <a:rPr lang="it-IT" dirty="0"/>
              <a:t>(Alejandro Jodorowsky )</a:t>
            </a:r>
          </a:p>
          <a:p>
            <a:endParaRPr lang="it-IT" dirty="0"/>
          </a:p>
        </p:txBody>
      </p:sp>
      <p:pic>
        <p:nvPicPr>
          <p:cNvPr id="4" name="Immagine 3"/>
          <p:cNvPicPr>
            <a:picLocks noChangeAspect="1"/>
          </p:cNvPicPr>
          <p:nvPr/>
        </p:nvPicPr>
        <p:blipFill>
          <a:blip r:embed="rId2"/>
          <a:stretch>
            <a:fillRect/>
          </a:stretch>
        </p:blipFill>
        <p:spPr>
          <a:xfrm>
            <a:off x="2440901" y="390938"/>
            <a:ext cx="7084166" cy="22130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654139" y="1130157"/>
            <a:ext cx="8916000" cy="5455578"/>
          </a:xfrm>
        </p:spPr>
        <p:txBody>
          <a:bodyPr>
            <a:normAutofit/>
          </a:bodyPr>
          <a:lstStyle/>
          <a:p>
            <a:pPr marL="344170" indent="-344170"/>
            <a:r>
              <a:rPr lang="it-IT" sz="1600" dirty="0">
                <a:ea typeface="+mn-lt"/>
                <a:cs typeface="+mn-lt"/>
              </a:rPr>
              <a:t>La comunicazione efficace (assertiva) è una delle possibili “cure” contro tutte le fatiche affettive e relazionali che potremmo avere con i nostri figli. </a:t>
            </a:r>
            <a:endParaRPr lang="it-IT" dirty="0">
              <a:cs typeface="Arial" panose="020B0604020202020204"/>
            </a:endParaRPr>
          </a:p>
          <a:p>
            <a:pPr marL="344170" indent="-344170"/>
            <a:r>
              <a:rPr lang="it-IT" sz="1600" dirty="0">
                <a:solidFill>
                  <a:srgbClr val="92D050"/>
                </a:solidFill>
                <a:ea typeface="+mn-lt"/>
                <a:cs typeface="+mn-lt"/>
              </a:rPr>
              <a:t>Spesso mandiamo messaggi incoerenti</a:t>
            </a:r>
            <a:r>
              <a:rPr lang="it-IT" sz="1600" dirty="0">
                <a:ea typeface="+mn-lt"/>
                <a:cs typeface="+mn-lt"/>
              </a:rPr>
              <a:t>: </a:t>
            </a:r>
            <a:r>
              <a:rPr lang="it-IT" sz="1600" i="1" dirty="0">
                <a:latin typeface="Century Gothic" panose="020B0502020202020204"/>
              </a:rPr>
              <a:t>la vita frenetica, la fretta, la tecnologia, ci fanno accettare passivamente ciò che succede intorno a noi. Talvolta, questa frenesia ci “ruba” il tempo con i figli rimandando le decisioni familiari, i momenti di condivisione, lo spazio riflessivo.</a:t>
            </a:r>
            <a:endParaRPr lang="it-IT" dirty="0"/>
          </a:p>
          <a:p>
            <a:pPr marL="344170" indent="-344170"/>
            <a:r>
              <a:rPr lang="it-IT" sz="1600" dirty="0">
                <a:ea typeface="+mn-lt"/>
                <a:cs typeface="+mn-lt"/>
              </a:rPr>
              <a:t>I ragazzi sono poco abituati al dialogo pacato, mancano di esercizio alla comunicazione assertiva.</a:t>
            </a:r>
          </a:p>
          <a:p>
            <a:pPr marL="344170" indent="-344170"/>
            <a:r>
              <a:rPr lang="it-IT" sz="1600" dirty="0">
                <a:ea typeface="+mn-lt"/>
                <a:cs typeface="+mn-lt"/>
              </a:rPr>
              <a:t> Vediamo spesso volti immersi nella noia e occhi che cercano la realizzazione dei loro desideri nel cellulare. </a:t>
            </a:r>
            <a:endParaRPr lang="it-IT" dirty="0"/>
          </a:p>
          <a:p>
            <a:pPr marL="344170" indent="-344170"/>
            <a:r>
              <a:rPr lang="it-IT" sz="1600" dirty="0">
                <a:ea typeface="+mn-lt"/>
                <a:cs typeface="+mn-lt"/>
              </a:rPr>
              <a:t>Proviamo a insegnare alle nuove generazioni a distinguere ciò che è necessario dal superfluo . </a:t>
            </a:r>
            <a:r>
              <a:rPr lang="it-IT" sz="1600" dirty="0">
                <a:solidFill>
                  <a:srgbClr val="92D050"/>
                </a:solidFill>
                <a:ea typeface="+mn-lt"/>
                <a:cs typeface="+mn-lt"/>
              </a:rPr>
              <a:t>La complicità tra i due genitori deve essere unanime</a:t>
            </a:r>
            <a:r>
              <a:rPr lang="it-IT" sz="1600" dirty="0">
                <a:ea typeface="+mn-lt"/>
                <a:cs typeface="+mn-lt"/>
              </a:rPr>
              <a:t>:  diamoci una mano a non cedere al capriccio o al desiderio di nostro figlio per soddisfare un bisogno momentaneo o perché non abbiamo il tempo necessario da dedicare loro.</a:t>
            </a:r>
            <a:endParaRPr lang="it-IT" dirty="0"/>
          </a:p>
          <a:p>
            <a:pPr marL="344170" indent="-344170"/>
            <a:endParaRPr lang="it-IT" dirty="0">
              <a:cs typeface="Arial" panose="020B060402020202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664413" y="976045"/>
            <a:ext cx="8905726" cy="5073899"/>
          </a:xfrm>
        </p:spPr>
        <p:txBody>
          <a:bodyPr>
            <a:normAutofit/>
          </a:bodyPr>
          <a:lstStyle/>
          <a:p>
            <a:pPr marL="344170" indent="-344170"/>
            <a:r>
              <a:rPr lang="it-IT" b="1" dirty="0">
                <a:solidFill>
                  <a:srgbClr val="92D050"/>
                </a:solidFill>
                <a:latin typeface="Verdana" panose="020B0604030504040204"/>
                <a:ea typeface="Verdana" panose="020B0604030504040204"/>
              </a:rPr>
              <a:t>FACCIAMO FATICA A COMUNICARE PERCHE?....</a:t>
            </a:r>
          </a:p>
          <a:p>
            <a:pPr marL="344170" indent="-344170"/>
            <a:r>
              <a:rPr lang="it-IT" b="1" dirty="0">
                <a:solidFill>
                  <a:srgbClr val="92D050"/>
                </a:solidFill>
                <a:latin typeface="Verdana" panose="020B0604030504040204"/>
                <a:ea typeface="Verdana" panose="020B0604030504040204"/>
              </a:rPr>
              <a:t>Potremmo usare uno strumento che potrebbe essere troppo complicato per chi ci sta ascoltando</a:t>
            </a:r>
            <a:r>
              <a:rPr lang="it-IT" dirty="0">
                <a:latin typeface="Verdana" panose="020B0604030504040204"/>
                <a:ea typeface="Verdana" panose="020B0604030504040204"/>
              </a:rPr>
              <a:t>: una voce, un social network, una lettera, un tocco, una mail,  un whatsapp, una telefonata, uno sguardo, un post </a:t>
            </a:r>
            <a:r>
              <a:rPr lang="it-IT" dirty="0" err="1">
                <a:latin typeface="Verdana" panose="020B0604030504040204"/>
                <a:ea typeface="Verdana" panose="020B0604030504040204"/>
              </a:rPr>
              <a:t>it</a:t>
            </a:r>
            <a:r>
              <a:rPr lang="it-IT" dirty="0">
                <a:latin typeface="Verdana" panose="020B0604030504040204"/>
                <a:ea typeface="Verdana" panose="020B0604030504040204"/>
              </a:rPr>
              <a:t>, un diario, una fotografia</a:t>
            </a:r>
            <a:endParaRPr lang="it-IT" dirty="0">
              <a:cs typeface="Arial" panose="020B0604020202020204"/>
            </a:endParaRPr>
          </a:p>
          <a:p>
            <a:pPr marL="344170" indent="-344170"/>
            <a:r>
              <a:rPr lang="it-IT" dirty="0">
                <a:latin typeface="Verdana" panose="020B0604030504040204"/>
                <a:ea typeface="Verdana" panose="020B0604030504040204"/>
                <a:cs typeface="Arial" panose="020B0604020202020204"/>
              </a:rPr>
              <a:t>Potremmo usare delle parole, dei concetti che per noi hanno un chiaro significato ma magari non per chi ci sta ascoltando</a:t>
            </a:r>
            <a:endParaRPr lang="it-IT" dirty="0">
              <a:cs typeface="Arial" panose="020B0604020202020204"/>
            </a:endParaRPr>
          </a:p>
          <a:p>
            <a:pPr marL="344170" indent="-344170"/>
            <a:r>
              <a:rPr lang="it-IT" b="1" dirty="0">
                <a:solidFill>
                  <a:srgbClr val="92D050"/>
                </a:solidFill>
                <a:latin typeface="Verdana" panose="020B0604030504040204"/>
                <a:ea typeface="Verdana" panose="020B0604030504040204"/>
                <a:cs typeface="Arial" panose="020B0604020202020204"/>
              </a:rPr>
              <a:t>Potremmo non saper usare bene la nostra EMOTIVITA</a:t>
            </a:r>
            <a:r>
              <a:rPr lang="it-IT" dirty="0">
                <a:latin typeface="Verdana" panose="020B0604030504040204"/>
                <a:ea typeface="Verdana" panose="020B0604030504040204"/>
                <a:cs typeface="Arial" panose="020B0604020202020204"/>
              </a:rPr>
              <a:t>’: quando comunichiamo dobbiamo sempre pensare che c’è una quota emotiva che può giocare a sfavore se non gestita adeguatamente.</a:t>
            </a:r>
            <a:endParaRPr lang="it-IT" dirty="0">
              <a:cs typeface="Arial" panose="020B0604020202020204"/>
            </a:endParaRPr>
          </a:p>
          <a:p>
            <a:pPr marL="344170" indent="-344170"/>
            <a:endParaRPr lang="it-IT" dirty="0">
              <a:cs typeface="Arial" panose="020B0604020202020204"/>
            </a:endParaRPr>
          </a:p>
        </p:txBody>
      </p:sp>
      <p:pic>
        <p:nvPicPr>
          <p:cNvPr id="4" name="Immagine 3"/>
          <p:cNvPicPr>
            <a:picLocks noChangeAspect="1"/>
          </p:cNvPicPr>
          <p:nvPr/>
        </p:nvPicPr>
        <p:blipFill>
          <a:blip r:embed="rId2"/>
          <a:stretch>
            <a:fillRect/>
          </a:stretch>
        </p:blipFill>
        <p:spPr>
          <a:xfrm>
            <a:off x="9497931" y="4976824"/>
            <a:ext cx="1319116" cy="15957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664413" y="1017142"/>
            <a:ext cx="8905726" cy="5032802"/>
          </a:xfrm>
        </p:spPr>
        <p:txBody>
          <a:bodyPr>
            <a:normAutofit/>
          </a:bodyPr>
          <a:lstStyle/>
          <a:p>
            <a:pPr marL="344170" indent="-344170" algn="just"/>
            <a:r>
              <a:rPr lang="it-IT" sz="2200" dirty="0">
                <a:latin typeface="Century Gothic" panose="020B0502020202020204"/>
              </a:rPr>
              <a:t>Come Adulti, Educatori, Genitori ed Insegnanti </a:t>
            </a:r>
            <a:r>
              <a:rPr lang="it-IT" sz="2200" b="1" dirty="0">
                <a:latin typeface="Century Gothic" panose="020B0502020202020204"/>
              </a:rPr>
              <a:t>impariamo ad osservare e ascoltare </a:t>
            </a:r>
            <a:r>
              <a:rPr lang="it-IT" sz="2200" dirty="0">
                <a:latin typeface="Century Gothic" panose="020B0502020202020204"/>
              </a:rPr>
              <a:t>cosa IL BAMBINO E RAGAZZO sta esprimendo (comunicando) attraverso: </a:t>
            </a:r>
            <a:endParaRPr lang="it-IT" dirty="0">
              <a:cs typeface="Arial" panose="020B0604020202020204"/>
            </a:endParaRPr>
          </a:p>
          <a:p>
            <a:pPr marL="344170" indent="-344170" algn="just"/>
            <a:r>
              <a:rPr lang="it-IT" sz="1900" dirty="0">
                <a:solidFill>
                  <a:srgbClr val="ACD433"/>
                </a:solidFill>
                <a:latin typeface="Wingdings 3" panose="05040102010807070707"/>
                <a:sym typeface="Wingdings 3" panose="05040102010807070707"/>
              </a:rPr>
              <a:t>U</a:t>
            </a:r>
            <a:r>
              <a:rPr lang="it-IT" sz="1900" b="1" dirty="0">
                <a:solidFill>
                  <a:srgbClr val="92D050"/>
                </a:solidFill>
                <a:latin typeface="Century Gothic" panose="020B0502020202020204"/>
                <a:sym typeface="Wingdings 3" panose="05040102010807070707"/>
              </a:rPr>
              <a:t> </a:t>
            </a:r>
            <a:r>
              <a:rPr lang="it-IT" sz="2400" b="1" dirty="0">
                <a:solidFill>
                  <a:srgbClr val="92D050"/>
                </a:solidFill>
                <a:latin typeface="Century Gothic" panose="020B0502020202020204"/>
              </a:rPr>
              <a:t>ansia</a:t>
            </a:r>
            <a:r>
              <a:rPr lang="it-IT" sz="1900" dirty="0">
                <a:latin typeface="Century Gothic" panose="020B0502020202020204"/>
              </a:rPr>
              <a:t> per la scuola (p.e. i voti sul registro elettronico…)</a:t>
            </a:r>
            <a:endParaRPr lang="it-IT" dirty="0"/>
          </a:p>
          <a:p>
            <a:pPr marL="344170" indent="-344170" algn="just"/>
            <a:r>
              <a:rPr lang="it-IT" sz="1900" b="1" dirty="0">
                <a:solidFill>
                  <a:srgbClr val="92D050"/>
                </a:solidFill>
                <a:latin typeface="Wingdings 3" panose="05040102010807070707"/>
                <a:sym typeface="Wingdings 3" panose="05040102010807070707"/>
              </a:rPr>
              <a:t>U</a:t>
            </a:r>
            <a:r>
              <a:rPr lang="it-IT" sz="1900" b="1" dirty="0">
                <a:solidFill>
                  <a:srgbClr val="92D050"/>
                </a:solidFill>
                <a:latin typeface="Century Gothic" panose="020B0502020202020204"/>
                <a:sym typeface="Wingdings 3" panose="05040102010807070707"/>
              </a:rPr>
              <a:t> </a:t>
            </a:r>
            <a:r>
              <a:rPr lang="it-IT" sz="2400" b="1" dirty="0">
                <a:solidFill>
                  <a:srgbClr val="92D050"/>
                </a:solidFill>
                <a:latin typeface="Century Gothic" panose="020B0502020202020204"/>
              </a:rPr>
              <a:t>rabbia</a:t>
            </a:r>
            <a:r>
              <a:rPr lang="it-IT" sz="1900" dirty="0">
                <a:latin typeface="Century Gothic" panose="020B0502020202020204"/>
              </a:rPr>
              <a:t> ( p.e. </a:t>
            </a:r>
            <a:r>
              <a:rPr lang="it-IT" sz="1900" i="1" dirty="0">
                <a:latin typeface="Century Gothic" panose="020B0502020202020204"/>
              </a:rPr>
              <a:t>Non posso accedere ad internet…</a:t>
            </a:r>
            <a:r>
              <a:rPr lang="it-IT" sz="1900" dirty="0">
                <a:latin typeface="Century Gothic" panose="020B0502020202020204"/>
              </a:rPr>
              <a:t>)</a:t>
            </a:r>
            <a:endParaRPr lang="it-IT" dirty="0"/>
          </a:p>
          <a:p>
            <a:pPr marL="344170" indent="-344170" algn="just"/>
            <a:r>
              <a:rPr lang="it-IT" sz="1900" dirty="0">
                <a:solidFill>
                  <a:srgbClr val="ACD433"/>
                </a:solidFill>
                <a:latin typeface="Wingdings 3" panose="05040102010807070707"/>
                <a:sym typeface="Wingdings 3" panose="05040102010807070707"/>
              </a:rPr>
              <a:t>U</a:t>
            </a:r>
            <a:r>
              <a:rPr lang="it-IT" sz="1900" b="1" dirty="0">
                <a:solidFill>
                  <a:srgbClr val="92D050"/>
                </a:solidFill>
                <a:latin typeface="Century Gothic" panose="020B0502020202020204"/>
                <a:sym typeface="Wingdings 3" panose="05040102010807070707"/>
              </a:rPr>
              <a:t> </a:t>
            </a:r>
            <a:r>
              <a:rPr lang="it-IT" sz="2400" b="1" dirty="0">
                <a:solidFill>
                  <a:srgbClr val="92D050"/>
                </a:solidFill>
                <a:latin typeface="Century Gothic" panose="020B0502020202020204"/>
              </a:rPr>
              <a:t>apatia</a:t>
            </a:r>
            <a:r>
              <a:rPr lang="it-IT" sz="1900" dirty="0">
                <a:latin typeface="Century Gothic" panose="020B0502020202020204"/>
              </a:rPr>
              <a:t> (p.e. </a:t>
            </a:r>
            <a:r>
              <a:rPr lang="it-IT" sz="1900" i="1" dirty="0">
                <a:latin typeface="Century Gothic" panose="020B0502020202020204"/>
              </a:rPr>
              <a:t>Non so cosa fare</a:t>
            </a:r>
            <a:r>
              <a:rPr lang="it-IT" sz="1900" dirty="0">
                <a:latin typeface="Century Gothic" panose="020B0502020202020204"/>
              </a:rPr>
              <a:t>, </a:t>
            </a:r>
            <a:r>
              <a:rPr lang="it-IT" sz="1900" i="1" dirty="0">
                <a:latin typeface="Century Gothic" panose="020B0502020202020204"/>
              </a:rPr>
              <a:t>Mi sto annoiando…</a:t>
            </a:r>
            <a:r>
              <a:rPr lang="it-IT" sz="1900" dirty="0">
                <a:latin typeface="Century Gothic" panose="020B0502020202020204"/>
              </a:rPr>
              <a:t>) </a:t>
            </a:r>
            <a:endParaRPr lang="it-IT" dirty="0"/>
          </a:p>
          <a:p>
            <a:pPr marL="344170" indent="-344170" algn="just"/>
            <a:r>
              <a:rPr lang="it-IT" sz="1900" dirty="0">
                <a:solidFill>
                  <a:srgbClr val="ACD433"/>
                </a:solidFill>
                <a:latin typeface="Wingdings 3" panose="05040102010807070707"/>
                <a:sym typeface="Wingdings 3" panose="05040102010807070707"/>
              </a:rPr>
              <a:t>U</a:t>
            </a:r>
            <a:r>
              <a:rPr lang="it-IT" sz="1900" dirty="0">
                <a:solidFill>
                  <a:srgbClr val="ACD433"/>
                </a:solidFill>
                <a:latin typeface="Century Gothic" panose="020B0502020202020204"/>
                <a:sym typeface="Wingdings 3" panose="05040102010807070707"/>
              </a:rPr>
              <a:t> </a:t>
            </a:r>
            <a:r>
              <a:rPr lang="it-IT" sz="2400" b="1" dirty="0">
                <a:solidFill>
                  <a:srgbClr val="92D050"/>
                </a:solidFill>
                <a:latin typeface="Century Gothic" panose="020B0502020202020204"/>
              </a:rPr>
              <a:t>intolleranza</a:t>
            </a:r>
            <a:r>
              <a:rPr lang="it-IT" sz="1900" dirty="0">
                <a:latin typeface="Century Gothic" panose="020B0502020202020204"/>
              </a:rPr>
              <a:t> (p.e. nell’attesa di una risposta, del proprio turno…) </a:t>
            </a:r>
            <a:endParaRPr lang="it-IT" dirty="0"/>
          </a:p>
          <a:p>
            <a:pPr marL="0" indent="0">
              <a:buNone/>
            </a:pPr>
            <a:endParaRPr lang="it-IT" dirty="0">
              <a:cs typeface="Arial" panose="020B060402020202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97730" y="1240458"/>
            <a:ext cx="7796540" cy="3997828"/>
          </a:xfrm>
        </p:spPr>
        <p:txBody>
          <a:bodyPr>
            <a:normAutofit/>
          </a:bodyPr>
          <a:lstStyle/>
          <a:p>
            <a:pPr marL="344170" indent="-344170"/>
            <a:r>
              <a:rPr lang="it-IT" dirty="0">
                <a:ea typeface="+mn-lt"/>
                <a:cs typeface="+mn-lt"/>
              </a:rPr>
              <a:t>Saper comunicare in maniera efficace vuol dire raggiungere l’obiettivo di far arrivare all’altro il nostro messaggio al fine che questo possa essere compreso e quindi interiorizzato. </a:t>
            </a:r>
          </a:p>
          <a:p>
            <a:pPr marL="344170" indent="-344170"/>
            <a:r>
              <a:rPr lang="it-IT" dirty="0">
                <a:ea typeface="+mn-lt"/>
                <a:cs typeface="+mn-lt"/>
              </a:rPr>
              <a:t>bisogna sviluppare tre competenze fondamentali: </a:t>
            </a:r>
          </a:p>
          <a:p>
            <a:pPr marL="0" indent="0">
              <a:buNone/>
            </a:pPr>
            <a:r>
              <a:rPr lang="it-IT" dirty="0">
                <a:ea typeface="+mn-lt"/>
                <a:cs typeface="+mn-lt"/>
              </a:rPr>
              <a:t>         • saper ascoltare </a:t>
            </a:r>
          </a:p>
          <a:p>
            <a:pPr marL="0" indent="0">
              <a:buNone/>
            </a:pPr>
            <a:r>
              <a:rPr lang="it-IT" dirty="0">
                <a:ea typeface="+mn-lt"/>
                <a:cs typeface="+mn-lt"/>
              </a:rPr>
              <a:t>         • saper conquistare l’attenzione dell’altro</a:t>
            </a:r>
          </a:p>
          <a:p>
            <a:pPr marL="0" indent="0">
              <a:buNone/>
            </a:pPr>
            <a:r>
              <a:rPr lang="it-IT" dirty="0">
                <a:ea typeface="+mn-lt"/>
                <a:cs typeface="+mn-lt"/>
              </a:rPr>
              <a:t>         • saper dialogare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47750" y="666750"/>
            <a:ext cx="10176510" cy="3129915"/>
          </a:xfrm>
        </p:spPr>
        <p:txBody>
          <a:bodyPr>
            <a:normAutofit fontScale="90000"/>
          </a:bodyPr>
          <a:lstStyle/>
          <a:p>
            <a:pPr marL="0" indent="0">
              <a:buNone/>
            </a:pPr>
            <a:r>
              <a:rPr lang="it-IT" dirty="0">
                <a:ea typeface="+mn-lt"/>
                <a:cs typeface="+mn-lt"/>
              </a:rPr>
              <a:t>Quando qualcuno (figlio, allievo, marito, fidanzata, amico </a:t>
            </a:r>
            <a:r>
              <a:rPr lang="it-IT" dirty="0" err="1">
                <a:ea typeface="+mn-lt"/>
                <a:cs typeface="+mn-lt"/>
              </a:rPr>
              <a:t>ecc</a:t>
            </a:r>
            <a:r>
              <a:rPr lang="it-IT" dirty="0">
                <a:ea typeface="+mn-lt"/>
                <a:cs typeface="+mn-lt"/>
              </a:rPr>
              <a:t> ) ha un problema, il comportamento più spontaneo (e forse sbagliato) è quello di parlargli, mettendo in evidenza gli errori,  le mancanze, i difetti nella gestione della situazione.                          GIUDIZIO NEGATIVO </a:t>
            </a:r>
          </a:p>
          <a:p>
            <a:pPr marL="0" indent="0">
              <a:buNone/>
            </a:pPr>
            <a:endParaRPr lang="it-IT" dirty="0">
              <a:ea typeface="+mn-lt"/>
              <a:cs typeface="+mn-lt"/>
            </a:endParaRPr>
          </a:p>
          <a:p>
            <a:pPr marL="0" indent="0">
              <a:buNone/>
            </a:pPr>
            <a:r>
              <a:rPr lang="it-IT" dirty="0">
                <a:ea typeface="+mn-lt"/>
                <a:cs typeface="+mn-lt"/>
              </a:rPr>
              <a:t>Risultato ottenuto                        la persona che volevamo aiutare si chiude in sé stesso, sentendosi incompreso e giudicato. </a:t>
            </a:r>
          </a:p>
          <a:p>
            <a:pPr marL="0" indent="0" algn="ctr">
              <a:buNone/>
            </a:pPr>
            <a:r>
              <a:rPr lang="it-IT" b="1" dirty="0">
                <a:ea typeface="+mn-lt"/>
                <a:cs typeface="+mn-lt"/>
              </a:rPr>
              <a:t>Il primo momento della comunicazione dovrebbe essere fatto in silenzio !</a:t>
            </a:r>
            <a:endParaRPr lang="it-IT" b="1" dirty="0">
              <a:cs typeface="Arial" panose="020B0604020202020204"/>
            </a:endParaRPr>
          </a:p>
        </p:txBody>
      </p:sp>
      <p:sp>
        <p:nvSpPr>
          <p:cNvPr id="4" name="Freccia a destra 3"/>
          <p:cNvSpPr/>
          <p:nvPr/>
        </p:nvSpPr>
        <p:spPr>
          <a:xfrm>
            <a:off x="6401632" y="1511504"/>
            <a:ext cx="1140431" cy="2645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p:cNvPicPr>
            <a:picLocks noChangeAspect="1"/>
          </p:cNvPicPr>
          <p:nvPr/>
        </p:nvPicPr>
        <p:blipFill>
          <a:blip r:embed="rId2"/>
          <a:stretch>
            <a:fillRect/>
          </a:stretch>
        </p:blipFill>
        <p:spPr>
          <a:xfrm>
            <a:off x="3052184" y="2510972"/>
            <a:ext cx="1164437" cy="323116"/>
          </a:xfrm>
          <a:prstGeom prst="rect">
            <a:avLst/>
          </a:prstGeom>
        </p:spPr>
      </p:pic>
      <p:pic>
        <p:nvPicPr>
          <p:cNvPr id="6" name="Immagine 5"/>
          <p:cNvPicPr>
            <a:picLocks noChangeAspect="1"/>
          </p:cNvPicPr>
          <p:nvPr/>
        </p:nvPicPr>
        <p:blipFill>
          <a:blip r:embed="rId3"/>
          <a:stretch>
            <a:fillRect/>
          </a:stretch>
        </p:blipFill>
        <p:spPr>
          <a:xfrm>
            <a:off x="4064437" y="4174493"/>
            <a:ext cx="3244613" cy="24697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16834" y="808056"/>
            <a:ext cx="7958331" cy="1077229"/>
          </a:xfrm>
        </p:spPr>
        <p:txBody>
          <a:bodyPr/>
          <a:lstStyle/>
          <a:p>
            <a:pPr algn="ctr"/>
            <a:r>
              <a:rPr lang="it-IT" b="1" dirty="0">
                <a:solidFill>
                  <a:srgbClr val="92D050"/>
                </a:solidFill>
              </a:rPr>
              <a:t>Qualche suggerimento utile …</a:t>
            </a:r>
          </a:p>
        </p:txBody>
      </p:sp>
      <p:sp>
        <p:nvSpPr>
          <p:cNvPr id="3" name="Segnaposto contenuto 2"/>
          <p:cNvSpPr>
            <a:spLocks noGrp="1"/>
          </p:cNvSpPr>
          <p:nvPr>
            <p:ph idx="1"/>
          </p:nvPr>
        </p:nvSpPr>
        <p:spPr>
          <a:xfrm>
            <a:off x="2197730" y="1885285"/>
            <a:ext cx="7796540" cy="3997828"/>
          </a:xfrm>
        </p:spPr>
        <p:txBody>
          <a:bodyPr>
            <a:normAutofit/>
          </a:bodyPr>
          <a:lstStyle/>
          <a:p>
            <a:pPr marL="0" indent="0" algn="just">
              <a:buNone/>
            </a:pPr>
            <a:r>
              <a:rPr lang="it-IT" dirty="0">
                <a:ea typeface="+mn-lt"/>
                <a:cs typeface="+mn-lt"/>
              </a:rPr>
              <a:t>Ascoltare e parlare al momento opportuno, senza rispondere d’istinto, sono due fasi importanti della comunicazione efficae. </a:t>
            </a:r>
          </a:p>
          <a:p>
            <a:pPr marL="0" indent="0" algn="just">
              <a:buNone/>
            </a:pPr>
            <a:r>
              <a:rPr lang="it-IT" b="1" dirty="0">
                <a:solidFill>
                  <a:schemeClr val="accent1"/>
                </a:solidFill>
                <a:ea typeface="+mn-lt"/>
                <a:cs typeface="+mn-lt"/>
              </a:rPr>
              <a:t>L’ascolto è parte della comunicazione</a:t>
            </a:r>
            <a:r>
              <a:rPr lang="it-IT" dirty="0">
                <a:ea typeface="+mn-lt"/>
                <a:cs typeface="+mn-lt"/>
              </a:rPr>
              <a:t>: fa piacere a tutti essere ascoltati perchè l’attenzione che implica ci dà la sensazione di essere importanti per la persona che ci dedica il suo tempo, solo per ascoltare ciò che abbiamo da dire.</a:t>
            </a:r>
          </a:p>
          <a:p>
            <a:pPr marL="0" indent="0" algn="just">
              <a:buNone/>
            </a:pPr>
            <a:r>
              <a:rPr lang="it-IT" dirty="0">
                <a:ea typeface="+mn-lt"/>
                <a:cs typeface="+mn-lt"/>
              </a:rPr>
              <a:t>Ascoltare vuol dire dare valore alla persona che ho di fronte, se invece rispondo in maniera immediata e frettolosa non ascolto quello che ha dirmi.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23439" y="571750"/>
            <a:ext cx="7958331" cy="1077229"/>
          </a:xfrm>
        </p:spPr>
        <p:txBody>
          <a:bodyPr/>
          <a:lstStyle/>
          <a:p>
            <a:pPr algn="ctr"/>
            <a:r>
              <a:rPr lang="it-IT" b="1" dirty="0">
                <a:solidFill>
                  <a:schemeClr val="accent1"/>
                </a:solidFill>
              </a:rPr>
              <a:t>Cose che possono </a:t>
            </a:r>
            <a:r>
              <a:rPr lang="it-IT" b="1" dirty="0" err="1">
                <a:solidFill>
                  <a:schemeClr val="accent1"/>
                </a:solidFill>
              </a:rPr>
              <a:t>succcedere</a:t>
            </a:r>
            <a:r>
              <a:rPr lang="it-IT" b="1" dirty="0">
                <a:solidFill>
                  <a:schemeClr val="accent1"/>
                </a:solidFill>
              </a:rPr>
              <a:t> .. </a:t>
            </a:r>
          </a:p>
        </p:txBody>
      </p:sp>
      <p:sp>
        <p:nvSpPr>
          <p:cNvPr id="3" name="Segnaposto contenuto 2"/>
          <p:cNvSpPr>
            <a:spLocks noGrp="1"/>
          </p:cNvSpPr>
          <p:nvPr>
            <p:ph idx="1"/>
          </p:nvPr>
        </p:nvSpPr>
        <p:spPr>
          <a:xfrm>
            <a:off x="1783652" y="1538408"/>
            <a:ext cx="7796540" cy="3997828"/>
          </a:xfrm>
        </p:spPr>
        <p:txBody>
          <a:bodyPr/>
          <a:lstStyle/>
          <a:p>
            <a:pPr marL="0" indent="0">
              <a:buNone/>
            </a:pPr>
            <a:r>
              <a:rPr lang="it-IT" dirty="0"/>
              <a:t>Giada ha 13 anni, è una brava ragazza, studia si impegna a scuola, aiuta in casa, ha ottime relazioni sia con i compagni di scuola che con gli amici dell’oratorio e della squadra di basket.  Mentre la mamma fa il cambio di stagione trova in una giacca un pacchetto di sigarette … </a:t>
            </a:r>
          </a:p>
          <a:p>
            <a:pPr marL="0" indent="0">
              <a:buNone/>
            </a:pPr>
            <a:r>
              <a:rPr lang="it-IT" dirty="0"/>
              <a:t>Cosa direbbero i genitori ?</a:t>
            </a:r>
          </a:p>
          <a:p>
            <a:pPr marL="0" indent="0">
              <a:buNone/>
            </a:pPr>
            <a:r>
              <a:rPr lang="it-IT" dirty="0"/>
              <a:t>Cosa direbbe Giada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941392" y="523982"/>
            <a:ext cx="8795102" cy="5979560"/>
          </a:xfrm>
        </p:spPr>
        <p:txBody>
          <a:bodyPr>
            <a:normAutofit fontScale="92500"/>
          </a:bodyPr>
          <a:lstStyle/>
          <a:p>
            <a:pPr marL="0" indent="0" algn="just">
              <a:buNone/>
            </a:pPr>
            <a:r>
              <a:rPr lang="it-IT" sz="4755" b="1" dirty="0">
                <a:solidFill>
                  <a:schemeClr val="accent1"/>
                </a:solidFill>
              </a:rPr>
              <a:t>Una buona comunicazione implica necessariamente un’apertura verso l’altro</a:t>
            </a:r>
            <a:r>
              <a:rPr lang="it-IT" sz="5200" dirty="0"/>
              <a:t> </a:t>
            </a:r>
          </a:p>
          <a:p>
            <a:pPr marL="0" indent="0">
              <a:buNone/>
            </a:pPr>
            <a:r>
              <a:rPr lang="it-IT" dirty="0"/>
              <a:t>Alcuni atteggiamenti, sia da parte dei figli che da parte dei genitori, possono essere d’ostacolo al dialogo. Un figlio può rifiutare il confronto con i genitori quando ha la sensazione di non essere ascoltato, di non essere preso sul serio, di sentirsi giudicato per le sue scelte e per i suoi interessi. </a:t>
            </a:r>
          </a:p>
          <a:p>
            <a:pPr marL="0" indent="0">
              <a:buNone/>
            </a:pPr>
            <a:r>
              <a:rPr lang="it-IT" dirty="0"/>
              <a:t>I ragazzi lamentano che i loro genitori si interessano troppo ai risultati scolastici e che tendono a drammatizzare tutto o, al contrario, a prendere le cose troppo alla leggera. Dall’altra parte i genitori si preoccupano/ occupano per i loro figli e quindi danno consigli che vengono, spesso, percepiti come troppo “moralisti”.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800" b="1" dirty="0">
                <a:solidFill>
                  <a:schemeClr val="accent1"/>
                </a:solidFill>
              </a:rPr>
              <a:t>ASCOLTO ATTIVO ….</a:t>
            </a:r>
          </a:p>
        </p:txBody>
      </p:sp>
      <p:sp>
        <p:nvSpPr>
          <p:cNvPr id="3" name="Segnaposto contenuto 2"/>
          <p:cNvSpPr>
            <a:spLocks noGrp="1"/>
          </p:cNvSpPr>
          <p:nvPr>
            <p:ph idx="1"/>
          </p:nvPr>
        </p:nvSpPr>
        <p:spPr>
          <a:xfrm>
            <a:off x="2197730" y="2052116"/>
            <a:ext cx="7796540" cy="3997828"/>
          </a:xfrm>
        </p:spPr>
        <p:txBody>
          <a:bodyPr>
            <a:normAutofit fontScale="92500" lnSpcReduction="10000"/>
          </a:bodyPr>
          <a:lstStyle/>
          <a:p>
            <a:endParaRPr lang="it-IT" dirty="0"/>
          </a:p>
          <a:p>
            <a:r>
              <a:rPr lang="it-IT" dirty="0"/>
              <a:t>Chi ascolta riflette il contenuto del messaggio dell’altro restituendoglielo con parole diverse. Questo permette di verificare se il messaggio così come lo si è compreso è corretto. Esempi di frasi “Forse ti senti…”; “Mi stai dicendo che..” “Mi pare di capire che…”.</a:t>
            </a:r>
          </a:p>
          <a:p>
            <a:r>
              <a:rPr lang="it-IT" dirty="0"/>
              <a:t>Non diamo soluzioni già pronte! Ogni volta che diamo una soluzione abbiamo chiuso (alle volte schiacciato) chi abbiamo davanti a noi. </a:t>
            </a:r>
          </a:p>
          <a:p>
            <a:r>
              <a:rPr lang="it-IT" dirty="0"/>
              <a:t>Al posto di dare un consiglio possiamo formulare una semplice domanda “Come pensi di poter risolvere questa soluzione?”</a:t>
            </a:r>
          </a:p>
          <a:p>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71699" y="325171"/>
            <a:ext cx="7958331" cy="1077229"/>
          </a:xfrm>
        </p:spPr>
        <p:txBody>
          <a:bodyPr/>
          <a:lstStyle/>
          <a:p>
            <a:r>
              <a:rPr lang="it-IT" dirty="0">
                <a:solidFill>
                  <a:schemeClr val="accent1"/>
                </a:solidFill>
              </a:rPr>
              <a:t>IMPARIAMO A RIFORMULARE …</a:t>
            </a:r>
          </a:p>
        </p:txBody>
      </p:sp>
      <p:sp>
        <p:nvSpPr>
          <p:cNvPr id="3" name="Segnaposto contenuto 2"/>
          <p:cNvSpPr>
            <a:spLocks noGrp="1"/>
          </p:cNvSpPr>
          <p:nvPr>
            <p:ph idx="1"/>
          </p:nvPr>
        </p:nvSpPr>
        <p:spPr>
          <a:xfrm>
            <a:off x="1971699" y="1103588"/>
            <a:ext cx="7796540" cy="3997828"/>
          </a:xfrm>
        </p:spPr>
        <p:txBody>
          <a:bodyPr/>
          <a:lstStyle/>
          <a:p>
            <a:r>
              <a:rPr lang="it-IT" dirty="0"/>
              <a:t>Può essere utile la pratica di riassumere quanto pensate che vi venga detto per verificare di aver recepito il corretto significato. </a:t>
            </a:r>
          </a:p>
          <a:p>
            <a:r>
              <a:rPr lang="it-IT" dirty="0"/>
              <a:t>E’ importante riconoscere che le affermazioni che facciamo sugli altri, dopo averli ascoltati, riguardano in realtà la nostra esperienza. A volte le persone hanno difficoltà a separare la realtà esterna dalla propria esperienza personale. </a:t>
            </a:r>
          </a:p>
          <a:p>
            <a:endParaRPr lang="it-IT" dirty="0"/>
          </a:p>
        </p:txBody>
      </p:sp>
      <p:pic>
        <p:nvPicPr>
          <p:cNvPr id="4" name="Immagine 3"/>
          <p:cNvPicPr>
            <a:picLocks noChangeAspect="1"/>
          </p:cNvPicPr>
          <p:nvPr/>
        </p:nvPicPr>
        <p:blipFill>
          <a:blip r:embed="rId2"/>
          <a:stretch>
            <a:fillRect/>
          </a:stretch>
        </p:blipFill>
        <p:spPr>
          <a:xfrm>
            <a:off x="4489565" y="4369555"/>
            <a:ext cx="3010570" cy="241074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 rapporto tra genitori e figli adolescenti   Tredici   Netflix Itali[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16258" y="1253448"/>
            <a:ext cx="8168887" cy="459545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4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43902">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14855" y="0"/>
            <a:ext cx="8290560" cy="5588000"/>
          </a:xfrm>
        </p:spPr>
        <p:txBody>
          <a:bodyPr>
            <a:noAutofit/>
          </a:bodyPr>
          <a:lstStyle/>
          <a:p>
            <a:pPr algn="ctr"/>
            <a:br>
              <a:rPr lang="it-IT" sz="5400" b="1" dirty="0">
                <a:solidFill>
                  <a:srgbClr val="92D050"/>
                </a:solidFill>
              </a:rPr>
            </a:br>
            <a:r>
              <a:rPr lang="it-IT" sz="4400" b="1" i="1" dirty="0">
                <a:solidFill>
                  <a:srgbClr val="92D050"/>
                </a:solidFill>
              </a:rPr>
              <a:t>Impariamo ad ascoltare con il cuore. </a:t>
            </a:r>
            <a:br>
              <a:rPr lang="it-IT" sz="4400" b="1" i="1" dirty="0">
                <a:solidFill>
                  <a:srgbClr val="92D050"/>
                </a:solidFill>
              </a:rPr>
            </a:br>
            <a:r>
              <a:rPr lang="it-IT" sz="4400" b="1" i="1" dirty="0">
                <a:solidFill>
                  <a:srgbClr val="92D050"/>
                </a:solidFill>
              </a:rPr>
              <a:t>Occorre il coraggio di far risuonare in noi l’eco del vissuto dell’altro.</a:t>
            </a:r>
            <a:br>
              <a:rPr lang="it-IT" sz="5400" b="1" dirty="0">
                <a:solidFill>
                  <a:srgbClr val="92D050"/>
                </a:solidFill>
              </a:rPr>
            </a:br>
            <a:br>
              <a:rPr lang="it-IT" sz="5400" b="1" dirty="0">
                <a:solidFill>
                  <a:srgbClr val="92D050"/>
                </a:solidFill>
              </a:rPr>
            </a:br>
            <a:r>
              <a:rPr lang="it-IT" sz="4000" b="1" dirty="0"/>
              <a:t>GRAZIE PER LA CONDIVISIONE </a:t>
            </a:r>
            <a:br>
              <a:rPr lang="it-IT" sz="4000" b="1" dirty="0"/>
            </a:br>
            <a:r>
              <a:rPr lang="it-IT" sz="4000" b="1" dirty="0"/>
              <a:t>MONICA E CLAUDIA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1028</Words>
  <Application>Microsoft Office PowerPoint</Application>
  <PresentationFormat>Widescreen</PresentationFormat>
  <Paragraphs>48</Paragraphs>
  <Slides>14</Slides>
  <Notes>0</Notes>
  <HiddenSlides>0</HiddenSlides>
  <MMClips>1</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14</vt:i4>
      </vt:variant>
    </vt:vector>
  </HeadingPairs>
  <TitlesOfParts>
    <vt:vector size="21" baseType="lpstr">
      <vt:lpstr>Arial</vt:lpstr>
      <vt:lpstr>Century Gothic</vt:lpstr>
      <vt:lpstr>MS Shell Dlg 2</vt:lpstr>
      <vt:lpstr>Verdana</vt:lpstr>
      <vt:lpstr>Wingdings</vt:lpstr>
      <vt:lpstr>Wingdings 3</vt:lpstr>
      <vt:lpstr>Madison</vt:lpstr>
      <vt:lpstr>La comunicazione  a supporto della relazione  Scuola genitori  IC Moisè Loria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Qualche suggerimento utile …</vt:lpstr>
      <vt:lpstr>Cose che possono succcedere .. </vt:lpstr>
      <vt:lpstr>Presentazione standard di PowerPoint</vt:lpstr>
      <vt:lpstr>ASCOLTO ATTIVO ….</vt:lpstr>
      <vt:lpstr>IMPARIAMO A RIFORMULARE …</vt:lpstr>
      <vt:lpstr>Presentazione standard di PowerPoint</vt:lpstr>
      <vt:lpstr> Impariamo ad ascoltare con il cuore.  Occorre il coraggio di far risuonare in noi l’eco del vissuto dell’altro.  GRAZIE PER LA CONDIVISIONE  MONICA E CLAUDIA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Claudia</dc:creator>
  <cp:lastModifiedBy>Luca Tepsich</cp:lastModifiedBy>
  <cp:revision>67</cp:revision>
  <dcterms:created xsi:type="dcterms:W3CDTF">2024-02-07T15:16:00Z</dcterms:created>
  <dcterms:modified xsi:type="dcterms:W3CDTF">2024-02-22T10:50:11Z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FD06315E6EC0469C8B07141DE42FA310_13</vt:lpwstr>
  </property>
  <property fmtid="{D5CDD505-2E9C-101B-9397-08002B2CF9AE}" pid="3" name="KSOProductBuildVer">
    <vt:lpwstr>1033-12.2.0.13431</vt:lpwstr>
  </property>
</Properties>
</file>